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7"/>
  </p:notesMasterIdLst>
  <p:handoutMasterIdLst>
    <p:handoutMasterId r:id="rId8"/>
  </p:handoutMasterIdLst>
  <p:sldIdLst>
    <p:sldId id="366" r:id="rId2"/>
    <p:sldId id="374" r:id="rId3"/>
    <p:sldId id="376" r:id="rId4"/>
    <p:sldId id="377" r:id="rId5"/>
    <p:sldId id="371" r:id="rId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47" autoAdjust="0"/>
  </p:normalViewPr>
  <p:slideViewPr>
    <p:cSldViewPr>
      <p:cViewPr varScale="1">
        <p:scale>
          <a:sx n="90" d="100"/>
          <a:sy n="90" d="100"/>
        </p:scale>
        <p:origin x="1218" y="78"/>
      </p:cViewPr>
      <p:guideLst>
        <p:guide orient="horz" pos="414"/>
        <p:guide pos="126"/>
      </p:guideLst>
    </p:cSldViewPr>
  </p:slideViewPr>
  <p:outlineViewPr>
    <p:cViewPr>
      <p:scale>
        <a:sx n="33" d="100"/>
        <a:sy n="33" d="100"/>
      </p:scale>
      <p:origin x="0" y="7668"/>
    </p:cViewPr>
  </p:outlineViewPr>
  <p:notesTextViewPr>
    <p:cViewPr>
      <p:scale>
        <a:sx n="3" d="2"/>
        <a:sy n="3" d="2"/>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2019/3/15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2019/3/15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kobayashi-naoki@meti.go.jp" TargetMode="External"/><Relationship Id="rId2" Type="http://schemas.openxmlformats.org/officeDocument/2006/relationships/hyperlink" Target="mailto:oriyama-mitsutoshi@meti.go.jp" TargetMode="External"/><Relationship Id="rId1" Type="http://schemas.openxmlformats.org/officeDocument/2006/relationships/slideLayout" Target="../slideLayouts/slideLayout3.xml"/><Relationship Id="rId4" Type="http://schemas.openxmlformats.org/officeDocument/2006/relationships/hyperlink" Target="mailto:shamoto-daisuke@meti.go.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0</a:t>
            </a:fld>
            <a:endParaRPr kumimoji="1" lang="ja-JP" altLang="en-US" dirty="0"/>
          </a:p>
        </p:txBody>
      </p:sp>
      <p:sp>
        <p:nvSpPr>
          <p:cNvPr id="3" name="タイトル 2"/>
          <p:cNvSpPr>
            <a:spLocks noGrp="1"/>
          </p:cNvSpPr>
          <p:nvPr>
            <p:ph type="title"/>
          </p:nvPr>
        </p:nvSpPr>
        <p:spPr/>
        <p:txBody>
          <a:bodyPr/>
          <a:lstStyle/>
          <a:p>
            <a:r>
              <a:rPr lang="en-US" altLang="ja-JP" dirty="0"/>
              <a:t>Member’s name(Business Projects (1))</a:t>
            </a:r>
            <a:endParaRPr kumimoji="1" lang="ja-JP" altLang="en-US" dirty="0"/>
          </a:p>
        </p:txBody>
      </p:sp>
      <p:sp>
        <p:nvSpPr>
          <p:cNvPr id="8" name="テキスト プレースホルダー 7"/>
          <p:cNvSpPr>
            <a:spLocks noGrp="1"/>
          </p:cNvSpPr>
          <p:nvPr>
            <p:ph type="body" sz="quarter" idx="17"/>
          </p:nvPr>
        </p:nvSpPr>
        <p:spPr>
          <a:xfrm>
            <a:off x="200025" y="764704"/>
            <a:ext cx="9505950" cy="479719"/>
          </a:xfrm>
        </p:spPr>
        <p:txBody>
          <a:bodyPr/>
          <a:lstStyle/>
          <a:p>
            <a:pPr marL="0" indent="0">
              <a:buNone/>
            </a:pPr>
            <a:r>
              <a:rPr lang="en-US" altLang="ja-JP" sz="1700" b="1" dirty="0"/>
              <a:t>Title</a:t>
            </a:r>
            <a:endParaRPr kumimoji="1" lang="ja-JP" altLang="en-US" sz="1700" b="1" dirty="0"/>
          </a:p>
        </p:txBody>
      </p:sp>
      <p:sp>
        <p:nvSpPr>
          <p:cNvPr id="9" name="テキスト ボックス 8"/>
          <p:cNvSpPr txBox="1"/>
          <p:nvPr/>
        </p:nvSpPr>
        <p:spPr>
          <a:xfrm>
            <a:off x="200025" y="1340768"/>
            <a:ext cx="9505949" cy="3077766"/>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【Description】</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 </a:t>
            </a:r>
          </a:p>
          <a:p>
            <a:pPr marL="285750" indent="-285750">
              <a:buFont typeface="Wingdings" panose="05000000000000000000" pitchFamily="2" charset="2"/>
              <a:buChar char="l"/>
            </a:pPr>
            <a:r>
              <a:rPr kumimoji="1" lang="en-US" altLang="ja-JP" dirty="0">
                <a:ea typeface="Meiryo UI" panose="020B0604030504040204" pitchFamily="50" charset="-128"/>
                <a:cs typeface="Calibri Light" panose="020F0302020204030204" pitchFamily="34" charset="0"/>
              </a:rPr>
              <a:t>~~~</a:t>
            </a:r>
          </a:p>
          <a:p>
            <a:pPr marL="285750" indent="-285750">
              <a:buFont typeface="Wingdings" panose="05000000000000000000" pitchFamily="2" charset="2"/>
              <a:buChar char="l"/>
            </a:pPr>
            <a:endParaRPr lang="en-US" altLang="ja-JP" dirty="0">
              <a:ea typeface="Meiryo UI" panose="020B0604030504040204" pitchFamily="50" charset="-128"/>
              <a:cs typeface="Calibri Light" panose="020F0302020204030204" pitchFamily="34" charset="0"/>
            </a:endParaRPr>
          </a:p>
          <a:p>
            <a:pPr marL="285750" indent="-285750">
              <a:buFont typeface="Wingdings" panose="05000000000000000000" pitchFamily="2" charset="2"/>
              <a:buChar char="l"/>
            </a:pPr>
            <a:endParaRPr kumimoji="1" lang="en-US" altLang="ja-JP" dirty="0">
              <a:ea typeface="Meiryo UI" panose="020B0604030504040204" pitchFamily="50" charset="-128"/>
              <a:cs typeface="Calibri Light" panose="020F0302020204030204" pitchFamily="34" charset="0"/>
            </a:endParaRPr>
          </a:p>
          <a:p>
            <a:pPr marL="285750" indent="-285750">
              <a:buFont typeface="Wingdings" panose="05000000000000000000" pitchFamily="2" charset="2"/>
              <a:buChar char="l"/>
            </a:pPr>
            <a:endParaRPr kumimoji="1" lang="en-US" altLang="ja-JP" dirty="0">
              <a:ea typeface="Meiryo UI" panose="020B0604030504040204" pitchFamily="50" charset="-128"/>
              <a:cs typeface="Calibri Light" panose="020F0302020204030204" pitchFamily="34" charset="0"/>
            </a:endParaRPr>
          </a:p>
          <a:p>
            <a:endParaRPr lang="en-US" altLang="ja-JP" dirty="0">
              <a:ea typeface="Meiryo UI" panose="020B0604030504040204" pitchFamily="50" charset="-128"/>
              <a:cs typeface="Calibri Light" panose="020F0302020204030204" pitchFamily="34" charset="0"/>
            </a:endParaRPr>
          </a:p>
          <a:p>
            <a:endParaRPr lang="en-US" altLang="ja-JP" dirty="0">
              <a:ea typeface="Meiryo UI" panose="020B0604030504040204" pitchFamily="50" charset="-128"/>
              <a:cs typeface="Calibri Light" panose="020F0302020204030204" pitchFamily="34" charset="0"/>
            </a:endParaRPr>
          </a:p>
          <a:p>
            <a:endParaRPr kumimoji="1" lang="en-US" altLang="ja-JP" dirty="0">
              <a:ea typeface="Meiryo UI" panose="020B0604030504040204" pitchFamily="50" charset="-128"/>
              <a:cs typeface="Calibri Light" panose="020F0302020204030204" pitchFamily="34" charset="0"/>
            </a:endParaRPr>
          </a:p>
          <a:p>
            <a:endParaRPr kumimoji="1" lang="ja-JP" altLang="en-US" dirty="0">
              <a:ea typeface="Meiryo UI" panose="020B0604030504040204" pitchFamily="50" charset="-128"/>
              <a:cs typeface="Calibri Light" panose="020F0302020204030204" pitchFamily="34" charset="0"/>
            </a:endParaRPr>
          </a:p>
        </p:txBody>
      </p:sp>
      <p:sp>
        <p:nvSpPr>
          <p:cNvPr id="7" name="テキスト ボックス 6"/>
          <p:cNvSpPr txBox="1"/>
          <p:nvPr/>
        </p:nvSpPr>
        <p:spPr>
          <a:xfrm>
            <a:off x="200472" y="4522475"/>
            <a:ext cx="9505949" cy="2092881"/>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【Factors for Success】</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a:t>
            </a:r>
          </a:p>
          <a:p>
            <a:pPr marL="285750" indent="-285750">
              <a:buFont typeface="Wingdings" panose="05000000000000000000" pitchFamily="2" charset="2"/>
              <a:buChar char="l"/>
            </a:pPr>
            <a:endParaRPr lang="en-US" altLang="ja-JP" sz="1600" dirty="0">
              <a:ea typeface="Meiryo UI" panose="020B0604030504040204" pitchFamily="50" charset="-128"/>
              <a:cs typeface="Calibri Light" panose="020F0302020204030204" pitchFamily="34" charset="0"/>
            </a:endParaRPr>
          </a:p>
          <a:p>
            <a:pPr marL="285750" indent="-285750">
              <a:buFont typeface="Wingdings" panose="05000000000000000000" pitchFamily="2" charset="2"/>
              <a:buChar char="l"/>
            </a:pPr>
            <a:endParaRPr lang="en-US" altLang="ja-JP" sz="1600" dirty="0">
              <a:ea typeface="Meiryo UI" panose="020B0604030504040204" pitchFamily="50" charset="-128"/>
              <a:cs typeface="Calibri Light" panose="020F0302020204030204" pitchFamily="34" charset="0"/>
            </a:endParaRPr>
          </a:p>
          <a:p>
            <a:pPr marL="285750" indent="-285750">
              <a:buFont typeface="Wingdings" panose="05000000000000000000" pitchFamily="2" charset="2"/>
              <a:buChar char="l"/>
            </a:pPr>
            <a:endParaRPr lang="en-US" altLang="ja-JP" sz="1600" dirty="0">
              <a:ea typeface="Meiryo UI" panose="020B0604030504040204" pitchFamily="50" charset="-128"/>
              <a:cs typeface="Calibri Light" panose="020F0302020204030204" pitchFamily="34" charset="0"/>
            </a:endParaRPr>
          </a:p>
          <a:p>
            <a:pPr marL="285750" indent="-285750">
              <a:buFont typeface="Wingdings" panose="05000000000000000000" pitchFamily="2" charset="2"/>
              <a:buChar char="l"/>
            </a:pPr>
            <a:endParaRPr lang="en-US" altLang="ja-JP" sz="1600" dirty="0">
              <a:ea typeface="Meiryo UI" panose="020B0604030504040204" pitchFamily="50" charset="-128"/>
              <a:cs typeface="Calibri Light" panose="020F0302020204030204" pitchFamily="34" charset="0"/>
            </a:endParaRPr>
          </a:p>
          <a:p>
            <a:pPr marL="285750" indent="-285750">
              <a:buFont typeface="Wingdings" panose="05000000000000000000" pitchFamily="2" charset="2"/>
              <a:buChar char="l"/>
            </a:pPr>
            <a:endParaRPr lang="en-US" altLang="ja-JP" sz="1600" dirty="0">
              <a:ea typeface="Meiryo UI" panose="020B0604030504040204" pitchFamily="50" charset="-128"/>
              <a:cs typeface="Calibri Light" panose="020F0302020204030204" pitchFamily="34" charset="0"/>
            </a:endParaRPr>
          </a:p>
        </p:txBody>
      </p:sp>
      <p:sp>
        <p:nvSpPr>
          <p:cNvPr id="4" name="正方形/長方形 3"/>
          <p:cNvSpPr/>
          <p:nvPr/>
        </p:nvSpPr>
        <p:spPr bwMode="auto">
          <a:xfrm>
            <a:off x="7329264" y="2309049"/>
            <a:ext cx="2263961" cy="1876488"/>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en-US" altLang="ja-JP" sz="1800" dirty="0">
                <a:latin typeface="Meiryo UI" panose="020B0604030504040204" pitchFamily="50" charset="-128"/>
                <a:ea typeface="Meiryo UI" panose="020B0604030504040204" pitchFamily="50" charset="-128"/>
              </a:rPr>
              <a:t>Picture</a:t>
            </a:r>
            <a:endParaRPr kumimoji="0"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23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p:cNvSpPr>
            <a:spLocks noGrp="1"/>
          </p:cNvSpPr>
          <p:nvPr>
            <p:ph type="title"/>
          </p:nvPr>
        </p:nvSpPr>
        <p:spPr/>
        <p:txBody>
          <a:bodyPr/>
          <a:lstStyle/>
          <a:p>
            <a:r>
              <a:rPr lang="en-US" altLang="ja-JP" dirty="0"/>
              <a:t>JAPAN(Business Projects (1))</a:t>
            </a:r>
            <a:endParaRPr kumimoji="1" lang="ja-JP" altLang="en-US" dirty="0"/>
          </a:p>
        </p:txBody>
      </p:sp>
      <p:sp>
        <p:nvSpPr>
          <p:cNvPr id="8" name="テキスト プレースホルダー 7"/>
          <p:cNvSpPr>
            <a:spLocks noGrp="1"/>
          </p:cNvSpPr>
          <p:nvPr>
            <p:ph type="body" sz="quarter" idx="17"/>
          </p:nvPr>
        </p:nvSpPr>
        <p:spPr>
          <a:xfrm>
            <a:off x="200025" y="764704"/>
            <a:ext cx="9505950" cy="479719"/>
          </a:xfrm>
        </p:spPr>
        <p:txBody>
          <a:bodyPr/>
          <a:lstStyle/>
          <a:p>
            <a:pPr marL="0" indent="0" algn="ctr">
              <a:buNone/>
            </a:pPr>
            <a:r>
              <a:rPr lang="en-US" altLang="ja-JP" sz="1700" b="1" dirty="0"/>
              <a:t>Enabling Entry into Taxi Business by Remote Control using </a:t>
            </a:r>
            <a:r>
              <a:rPr lang="en-US" altLang="ja-JP" sz="1700" b="1" dirty="0" err="1"/>
              <a:t>IoT</a:t>
            </a:r>
            <a:r>
              <a:rPr lang="en-US" altLang="ja-JP" sz="1700" b="1" dirty="0"/>
              <a:t> (Company A)</a:t>
            </a:r>
            <a:endParaRPr kumimoji="1" lang="ja-JP" altLang="en-US" sz="1700" b="1" dirty="0"/>
          </a:p>
        </p:txBody>
      </p:sp>
      <p:sp>
        <p:nvSpPr>
          <p:cNvPr id="9" name="テキスト ボックス 8"/>
          <p:cNvSpPr txBox="1"/>
          <p:nvPr/>
        </p:nvSpPr>
        <p:spPr>
          <a:xfrm>
            <a:off x="200025" y="1340768"/>
            <a:ext cx="9505949" cy="2985433"/>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【Description】</a:t>
            </a:r>
          </a:p>
          <a:p>
            <a:pPr marL="285750" indent="-285750">
              <a:buFont typeface="Wingdings" panose="05000000000000000000" pitchFamily="2" charset="2"/>
              <a:buChar char="l"/>
            </a:pPr>
            <a:r>
              <a:rPr kumimoji="1" lang="en-US" altLang="ja-JP" sz="1600" dirty="0">
                <a:ea typeface="Meiryo UI" panose="020B0604030504040204" pitchFamily="50" charset="-128"/>
                <a:cs typeface="Calibri Light" panose="020F0302020204030204" pitchFamily="34" charset="0"/>
              </a:rPr>
              <a:t>This business project facilitates low-</a:t>
            </a:r>
            <a:r>
              <a:rPr lang="en-US" altLang="ja-JP" sz="1600" dirty="0">
                <a:ea typeface="Meiryo UI" panose="020B0604030504040204" pitchFamily="50" charset="-128"/>
                <a:cs typeface="Calibri Light" panose="020F0302020204030204" pitchFamily="34" charset="0"/>
              </a:rPr>
              <a:t>income people in starting a taxi business by giving a loan without collateral for purchasing a taxi vehicle. </a:t>
            </a:r>
            <a:r>
              <a:rPr kumimoji="1" lang="en-US" altLang="ja-JP" sz="1600" dirty="0">
                <a:ea typeface="Meiryo UI" panose="020B0604030504040204" pitchFamily="50" charset="-128"/>
                <a:cs typeface="Calibri Light" panose="020F0302020204030204" pitchFamily="34" charset="0"/>
              </a:rPr>
              <a:t> </a:t>
            </a:r>
          </a:p>
          <a:p>
            <a:pPr marL="285750" indent="-285750">
              <a:buFont typeface="Wingdings" panose="05000000000000000000" pitchFamily="2" charset="2"/>
              <a:buChar char="l"/>
            </a:pPr>
            <a:r>
              <a:rPr lang="en-US" altLang="ja-JP" sz="1600" dirty="0" err="1">
                <a:ea typeface="Meiryo UI" panose="020B0604030504040204" pitchFamily="50" charset="-128"/>
                <a:cs typeface="Calibri Light" panose="020F0302020204030204" pitchFamily="34" charset="0"/>
              </a:rPr>
              <a:t>IoT</a:t>
            </a:r>
            <a:r>
              <a:rPr lang="en-US" altLang="ja-JP" sz="1600" dirty="0">
                <a:ea typeface="Meiryo UI" panose="020B0604030504040204" pitchFamily="50" charset="-128"/>
                <a:cs typeface="Calibri Light" panose="020F0302020204030204" pitchFamily="34" charset="0"/>
              </a:rPr>
              <a:t> technology enables a creditor to locate and cease operation of a purchased taxi remotely, thereby reducing the risk of unrecoverable loans.  </a:t>
            </a:r>
          </a:p>
          <a:p>
            <a:pPr marL="285750" indent="-285750">
              <a:buFont typeface="Wingdings" panose="05000000000000000000" pitchFamily="2" charset="2"/>
              <a:buChar char="l"/>
            </a:pPr>
            <a:r>
              <a:rPr kumimoji="1" lang="en-US" altLang="ja-JP" sz="1600" dirty="0">
                <a:ea typeface="Meiryo UI" panose="020B0604030504040204" pitchFamily="50" charset="-128"/>
                <a:cs typeface="Calibri Light" panose="020F0302020204030204" pitchFamily="34" charset="0"/>
              </a:rPr>
              <a:t>The project </a:t>
            </a:r>
            <a:r>
              <a:rPr lang="en-US" altLang="ja-JP" sz="1600" dirty="0">
                <a:ea typeface="Meiryo UI" panose="020B0604030504040204" pitchFamily="50" charset="-128"/>
                <a:cs typeface="Calibri Light" panose="020F0302020204030204" pitchFamily="34" charset="0"/>
              </a:rPr>
              <a:t>is ongoing in the Philippines, Cambodia, and Indonesia.</a:t>
            </a:r>
          </a:p>
          <a:p>
            <a:pPr marL="285750" indent="-285750">
              <a:buFont typeface="Wingdings" panose="05000000000000000000" pitchFamily="2" charset="2"/>
              <a:buChar char="l"/>
            </a:pPr>
            <a:endParaRPr kumimoji="1" lang="en-US" altLang="ja-JP" dirty="0">
              <a:ea typeface="Meiryo UI" panose="020B0604030504040204" pitchFamily="50" charset="-128"/>
              <a:cs typeface="Calibri Light" panose="020F0302020204030204" pitchFamily="34" charset="0"/>
            </a:endParaRPr>
          </a:p>
          <a:p>
            <a:endParaRPr lang="en-US" altLang="ja-JP" dirty="0">
              <a:ea typeface="Meiryo UI" panose="020B0604030504040204" pitchFamily="50" charset="-128"/>
              <a:cs typeface="Calibri Light" panose="020F0302020204030204" pitchFamily="34" charset="0"/>
            </a:endParaRPr>
          </a:p>
          <a:p>
            <a:endParaRPr lang="en-US" altLang="ja-JP" dirty="0">
              <a:ea typeface="Meiryo UI" panose="020B0604030504040204" pitchFamily="50" charset="-128"/>
              <a:cs typeface="Calibri Light" panose="020F0302020204030204" pitchFamily="34" charset="0"/>
            </a:endParaRPr>
          </a:p>
          <a:p>
            <a:endParaRPr kumimoji="1" lang="en-US" altLang="ja-JP" dirty="0">
              <a:ea typeface="Meiryo UI" panose="020B0604030504040204" pitchFamily="50" charset="-128"/>
              <a:cs typeface="Calibri Light" panose="020F0302020204030204" pitchFamily="34" charset="0"/>
            </a:endParaRPr>
          </a:p>
          <a:p>
            <a:endParaRPr kumimoji="1" lang="ja-JP" altLang="en-US" dirty="0">
              <a:ea typeface="Meiryo UI" panose="020B0604030504040204" pitchFamily="50" charset="-128"/>
              <a:cs typeface="Calibri Light" panose="020F0302020204030204" pitchFamily="34" charset="0"/>
            </a:endParaRPr>
          </a:p>
        </p:txBody>
      </p:sp>
      <p:sp>
        <p:nvSpPr>
          <p:cNvPr id="7" name="テキスト ボックス 6"/>
          <p:cNvSpPr txBox="1"/>
          <p:nvPr/>
        </p:nvSpPr>
        <p:spPr>
          <a:xfrm>
            <a:off x="200472" y="4522475"/>
            <a:ext cx="9505949" cy="1138773"/>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【Factors for Success】</a:t>
            </a:r>
          </a:p>
          <a:p>
            <a:pPr marL="285750" indent="-285750">
              <a:buFont typeface="Wingdings" panose="05000000000000000000" pitchFamily="2" charset="2"/>
              <a:buChar char="l"/>
            </a:pPr>
            <a:r>
              <a:rPr lang="en-US" altLang="ja-JP" sz="1600" dirty="0" err="1">
                <a:ea typeface="Meiryo UI" panose="020B0604030504040204" pitchFamily="50" charset="-128"/>
                <a:cs typeface="Calibri Light" panose="020F0302020204030204" pitchFamily="34" charset="0"/>
              </a:rPr>
              <a:t>IoT</a:t>
            </a:r>
            <a:r>
              <a:rPr lang="en-US" altLang="ja-JP" sz="1600" dirty="0">
                <a:ea typeface="Meiryo UI" panose="020B0604030504040204" pitchFamily="50" charset="-128"/>
                <a:cs typeface="Calibri Light" panose="020F0302020204030204" pitchFamily="34" charset="0"/>
              </a:rPr>
              <a:t> technology enables creditors to give loans without collateral.</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The project meets the need of people who have the will and ability to start their own business but do not have sufficient collateral</a:t>
            </a:r>
            <a:r>
              <a:rPr lang="en-US" altLang="ja-JP" dirty="0">
                <a:ea typeface="Meiryo UI" panose="020B0604030504040204" pitchFamily="50" charset="-128"/>
                <a:cs typeface="Calibri Light" panose="020F0302020204030204" pitchFamily="34" charset="0"/>
              </a:rPr>
              <a:t>. </a:t>
            </a:r>
          </a:p>
        </p:txBody>
      </p:sp>
      <p:pic>
        <p:nvPicPr>
          <p:cNvPr id="11" name="図 10"/>
          <p:cNvPicPr>
            <a:picLocks noChangeAspect="1"/>
          </p:cNvPicPr>
          <p:nvPr/>
        </p:nvPicPr>
        <p:blipFill>
          <a:blip r:embed="rId2"/>
          <a:stretch>
            <a:fillRect/>
          </a:stretch>
        </p:blipFill>
        <p:spPr>
          <a:xfrm>
            <a:off x="6793195" y="2553579"/>
            <a:ext cx="2336269" cy="1595501"/>
          </a:xfrm>
          <a:prstGeom prst="rect">
            <a:avLst/>
          </a:prstGeom>
        </p:spPr>
      </p:pic>
    </p:spTree>
    <p:extLst>
      <p:ext uri="{BB962C8B-B14F-4D97-AF65-F5344CB8AC3E}">
        <p14:creationId xmlns:p14="http://schemas.microsoft.com/office/powerpoint/2010/main" val="4266600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p:cNvSpPr>
            <a:spLocks noGrp="1"/>
          </p:cNvSpPr>
          <p:nvPr>
            <p:ph type="title"/>
          </p:nvPr>
        </p:nvSpPr>
        <p:spPr/>
        <p:txBody>
          <a:bodyPr/>
          <a:lstStyle/>
          <a:p>
            <a:r>
              <a:rPr lang="en-US" altLang="ja-JP" dirty="0"/>
              <a:t>JAPAN(Business Projects (2))</a:t>
            </a:r>
            <a:endParaRPr kumimoji="1" lang="ja-JP" altLang="en-US" dirty="0"/>
          </a:p>
        </p:txBody>
      </p:sp>
      <p:sp>
        <p:nvSpPr>
          <p:cNvPr id="8" name="テキスト プレースホルダー 7"/>
          <p:cNvSpPr>
            <a:spLocks noGrp="1"/>
          </p:cNvSpPr>
          <p:nvPr>
            <p:ph type="body" sz="quarter" idx="17"/>
          </p:nvPr>
        </p:nvSpPr>
        <p:spPr>
          <a:xfrm>
            <a:off x="200025" y="764704"/>
            <a:ext cx="9505950" cy="495108"/>
          </a:xfrm>
        </p:spPr>
        <p:txBody>
          <a:bodyPr/>
          <a:lstStyle/>
          <a:p>
            <a:pPr marL="0" indent="0">
              <a:buNone/>
            </a:pPr>
            <a:r>
              <a:rPr lang="en-US" altLang="ja-JP" sz="1800" b="1" dirty="0"/>
              <a:t>Power Supply to Off-the-grid Areas in Africa (Company B)</a:t>
            </a:r>
            <a:endParaRPr kumimoji="1" lang="ja-JP" altLang="en-US" sz="1800" b="1" dirty="0"/>
          </a:p>
        </p:txBody>
      </p:sp>
      <p:sp>
        <p:nvSpPr>
          <p:cNvPr id="9" name="テキスト ボックス 8"/>
          <p:cNvSpPr txBox="1"/>
          <p:nvPr/>
        </p:nvSpPr>
        <p:spPr>
          <a:xfrm>
            <a:off x="200025" y="1340768"/>
            <a:ext cx="9556450" cy="3262432"/>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【Description】</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Company B puts in place solar panels at kiosks located in off-the-grid villages in Africa and provides charging services. </a:t>
            </a:r>
            <a:r>
              <a:rPr kumimoji="1" lang="en-US" altLang="ja-JP" sz="1600" dirty="0">
                <a:ea typeface="Meiryo UI" panose="020B0604030504040204" pitchFamily="50" charset="-128"/>
                <a:cs typeface="Calibri Light" panose="020F0302020204030204" pitchFamily="34" charset="0"/>
              </a:rPr>
              <a:t> </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Company B also creates demand for local electricity and achieves increases in sales of charging services with its rental service of LED lanterns and of equipment associated with charging.</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Users can have access to the use of LED lanterns and other electric equipment without grid extension.</a:t>
            </a:r>
          </a:p>
          <a:p>
            <a:endParaRPr kumimoji="1" lang="en-US" altLang="ja-JP" dirty="0">
              <a:ea typeface="Meiryo UI" panose="020B0604030504040204" pitchFamily="50" charset="-128"/>
              <a:cs typeface="Calibri Light" panose="020F0302020204030204" pitchFamily="34" charset="0"/>
            </a:endParaRPr>
          </a:p>
          <a:p>
            <a:endParaRPr kumimoji="1" lang="en-US" altLang="ja-JP" dirty="0">
              <a:ea typeface="Meiryo UI" panose="020B0604030504040204" pitchFamily="50" charset="-128"/>
              <a:cs typeface="Calibri Light" panose="020F0302020204030204" pitchFamily="34" charset="0"/>
            </a:endParaRPr>
          </a:p>
          <a:p>
            <a:endParaRPr kumimoji="1" lang="en-US" altLang="ja-JP" dirty="0">
              <a:ea typeface="Meiryo UI" panose="020B0604030504040204" pitchFamily="50" charset="-128"/>
              <a:cs typeface="Calibri Light" panose="020F0302020204030204" pitchFamily="34" charset="0"/>
            </a:endParaRPr>
          </a:p>
          <a:p>
            <a:endParaRPr lang="en-US" altLang="ja-JP" dirty="0">
              <a:ea typeface="Meiryo UI" panose="020B0604030504040204" pitchFamily="50" charset="-128"/>
              <a:cs typeface="Calibri Light" panose="020F0302020204030204" pitchFamily="34" charset="0"/>
            </a:endParaRPr>
          </a:p>
          <a:p>
            <a:endParaRPr kumimoji="1" lang="en-US" altLang="ja-JP" dirty="0">
              <a:ea typeface="Meiryo UI" panose="020B0604030504040204" pitchFamily="50" charset="-128"/>
              <a:cs typeface="Calibri Light" panose="020F0302020204030204" pitchFamily="34" charset="0"/>
            </a:endParaRPr>
          </a:p>
          <a:p>
            <a:endParaRPr kumimoji="1" lang="ja-JP" altLang="en-US" dirty="0">
              <a:ea typeface="Meiryo UI" panose="020B0604030504040204" pitchFamily="50" charset="-128"/>
              <a:cs typeface="Calibri Light" panose="020F0302020204030204" pitchFamily="34" charset="0"/>
            </a:endParaRPr>
          </a:p>
        </p:txBody>
      </p:sp>
      <p:sp>
        <p:nvSpPr>
          <p:cNvPr id="10" name="テキスト ボックス 9"/>
          <p:cNvSpPr txBox="1"/>
          <p:nvPr/>
        </p:nvSpPr>
        <p:spPr>
          <a:xfrm>
            <a:off x="199579" y="4697268"/>
            <a:ext cx="9556896" cy="1354217"/>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【Factors for Success】</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This project involves no cost associated with the construction of infrastructure for power plans and grids.</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Selling electricity according to the demand of each customer allows low-income people to utilize charging services.</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Renewable energy created by solar panels is also eco-friendly.</a:t>
            </a:r>
            <a:endParaRPr lang="en-US" altLang="ja-JP" dirty="0">
              <a:ea typeface="Meiryo UI" panose="020B0604030504040204" pitchFamily="50" charset="-128"/>
              <a:cs typeface="Calibri Light" panose="020F0302020204030204" pitchFamily="34" charset="0"/>
            </a:endParaRPr>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737663" y="2882829"/>
            <a:ext cx="3052785" cy="1717191"/>
          </a:xfrm>
          <a:prstGeom prst="rect">
            <a:avLst/>
          </a:prstGeom>
        </p:spPr>
      </p:pic>
      <p:pic>
        <p:nvPicPr>
          <p:cNvPr id="13" name="Picture 6" descr="R:\【省内共有】職員共有ファイル限定（担当者・所属を記載のこと）\テンプレート共有システム\ppt用素材\ピクトグラム\建物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7800" y="3429000"/>
            <a:ext cx="1117155" cy="96091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2" descr="R:\【省内共有】職員共有ファイル限定（担当者・所属を記載のこと）\テンプレート共有システム\ppt用素材\ピクトグラム\太陽光システム.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7136" y="3429000"/>
            <a:ext cx="979015" cy="8420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0" descr="R:\【省内共有】職員共有ファイル限定（担当者・所属を記載のこと）\テンプレート共有システム\ppt用素材\ピクトグラム\理解した.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9344" y="3318835"/>
            <a:ext cx="1071223" cy="922442"/>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ボックス 15"/>
          <p:cNvSpPr txBox="1"/>
          <p:nvPr/>
        </p:nvSpPr>
        <p:spPr>
          <a:xfrm>
            <a:off x="4117800" y="3140968"/>
            <a:ext cx="1358809" cy="338554"/>
          </a:xfrm>
          <a:prstGeom prst="rect">
            <a:avLst/>
          </a:prstGeom>
          <a:noFill/>
        </p:spPr>
        <p:txBody>
          <a:bodyPr wrap="square" rtlCol="0">
            <a:spAutoFit/>
          </a:bodyPr>
          <a:lstStyle/>
          <a:p>
            <a:r>
              <a:rPr kumimoji="1" lang="en-US" altLang="ja-JP" sz="1600" dirty="0">
                <a:solidFill>
                  <a:schemeClr val="accent5"/>
                </a:solidFill>
                <a:ea typeface="Meiryo UI" panose="020B0604030504040204" pitchFamily="50" charset="-128"/>
                <a:cs typeface="Meiryo UI" panose="020B0604030504040204" pitchFamily="50" charset="-128"/>
              </a:rPr>
              <a:t>Company B</a:t>
            </a:r>
            <a:endParaRPr kumimoji="1" lang="ja-JP" altLang="en-US" sz="1600" dirty="0">
              <a:solidFill>
                <a:schemeClr val="accent5"/>
              </a:solidFill>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5961112" y="3140968"/>
            <a:ext cx="1358809" cy="338554"/>
          </a:xfrm>
          <a:prstGeom prst="rect">
            <a:avLst/>
          </a:prstGeom>
          <a:noFill/>
        </p:spPr>
        <p:txBody>
          <a:bodyPr wrap="square" rtlCol="0">
            <a:spAutoFit/>
          </a:bodyPr>
          <a:lstStyle/>
          <a:p>
            <a:pPr algn="ctr"/>
            <a:r>
              <a:rPr lang="en-US" altLang="ja-JP" sz="1600" dirty="0">
                <a:solidFill>
                  <a:schemeClr val="accent5"/>
                </a:solidFill>
                <a:ea typeface="Meiryo UI" panose="020B0604030504040204" pitchFamily="50" charset="-128"/>
                <a:cs typeface="Meiryo UI" panose="020B0604030504040204" pitchFamily="50" charset="-128"/>
              </a:rPr>
              <a:t>Kiosk</a:t>
            </a:r>
            <a:endParaRPr kumimoji="1" lang="ja-JP" altLang="en-US" sz="1600" dirty="0">
              <a:solidFill>
                <a:schemeClr val="accent5"/>
              </a:solidFill>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7761312" y="3140968"/>
            <a:ext cx="1358809" cy="338554"/>
          </a:xfrm>
          <a:prstGeom prst="rect">
            <a:avLst/>
          </a:prstGeom>
          <a:noFill/>
        </p:spPr>
        <p:txBody>
          <a:bodyPr wrap="square" rtlCol="0">
            <a:spAutoFit/>
          </a:bodyPr>
          <a:lstStyle/>
          <a:p>
            <a:pPr algn="ctr"/>
            <a:r>
              <a:rPr lang="en-US" altLang="ja-JP" sz="1600" dirty="0">
                <a:solidFill>
                  <a:schemeClr val="accent5"/>
                </a:solidFill>
                <a:ea typeface="Meiryo UI" panose="020B0604030504040204" pitchFamily="50" charset="-128"/>
                <a:cs typeface="Meiryo UI" panose="020B0604030504040204" pitchFamily="50" charset="-128"/>
              </a:rPr>
              <a:t>End user</a:t>
            </a:r>
            <a:endParaRPr kumimoji="1" lang="ja-JP" altLang="en-US" sz="1600" dirty="0">
              <a:solidFill>
                <a:schemeClr val="accent5"/>
              </a:solidFill>
              <a:ea typeface="Meiryo UI" panose="020B0604030504040204" pitchFamily="50" charset="-128"/>
              <a:cs typeface="Meiryo UI" panose="020B0604030504040204" pitchFamily="50" charset="-128"/>
            </a:endParaRPr>
          </a:p>
        </p:txBody>
      </p:sp>
      <p:sp>
        <p:nvSpPr>
          <p:cNvPr id="19" name="右矢印 18"/>
          <p:cNvSpPr/>
          <p:nvPr/>
        </p:nvSpPr>
        <p:spPr bwMode="auto">
          <a:xfrm>
            <a:off x="5385048" y="3639523"/>
            <a:ext cx="554508" cy="210522"/>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0" name="右矢印 19"/>
          <p:cNvSpPr/>
          <p:nvPr/>
        </p:nvSpPr>
        <p:spPr bwMode="auto">
          <a:xfrm>
            <a:off x="7422828" y="3645024"/>
            <a:ext cx="554508" cy="210522"/>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1" name="右矢印 20"/>
          <p:cNvSpPr/>
          <p:nvPr/>
        </p:nvSpPr>
        <p:spPr bwMode="auto">
          <a:xfrm rot="10800000">
            <a:off x="7401273" y="3866550"/>
            <a:ext cx="554508" cy="210522"/>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2" name="右矢印 21"/>
          <p:cNvSpPr/>
          <p:nvPr/>
        </p:nvSpPr>
        <p:spPr bwMode="auto">
          <a:xfrm rot="10800000">
            <a:off x="5334596" y="3861048"/>
            <a:ext cx="554508" cy="210522"/>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123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3" name="タイトル 2"/>
          <p:cNvSpPr>
            <a:spLocks noGrp="1"/>
          </p:cNvSpPr>
          <p:nvPr>
            <p:ph type="title"/>
          </p:nvPr>
        </p:nvSpPr>
        <p:spPr/>
        <p:txBody>
          <a:bodyPr/>
          <a:lstStyle/>
          <a:p>
            <a:r>
              <a:rPr lang="en-US" altLang="ja-JP" dirty="0"/>
              <a:t>JAPAN(Business Projects (3))</a:t>
            </a:r>
            <a:endParaRPr kumimoji="1" lang="ja-JP" altLang="en-US" dirty="0"/>
          </a:p>
        </p:txBody>
      </p:sp>
      <p:sp>
        <p:nvSpPr>
          <p:cNvPr id="8" name="テキスト プレースホルダー 7"/>
          <p:cNvSpPr>
            <a:spLocks noGrp="1"/>
          </p:cNvSpPr>
          <p:nvPr>
            <p:ph type="body" sz="quarter" idx="17"/>
          </p:nvPr>
        </p:nvSpPr>
        <p:spPr>
          <a:xfrm>
            <a:off x="200025" y="764704"/>
            <a:ext cx="9505950" cy="448942"/>
          </a:xfrm>
        </p:spPr>
        <p:txBody>
          <a:bodyPr/>
          <a:lstStyle/>
          <a:p>
            <a:pPr marL="0" indent="0" algn="ctr">
              <a:buNone/>
            </a:pPr>
            <a:r>
              <a:rPr lang="en-US" altLang="ja-JP" sz="1500" b="1" dirty="0"/>
              <a:t>Improving quality of cacao beans and cultivating demand for quality beans</a:t>
            </a:r>
            <a:r>
              <a:rPr lang="ja-JP" altLang="en-US" sz="1500" b="1" dirty="0"/>
              <a:t> </a:t>
            </a:r>
            <a:r>
              <a:rPr lang="en-US" altLang="ja-JP" sz="1500" b="1" dirty="0"/>
              <a:t>(Company C) </a:t>
            </a:r>
            <a:endParaRPr kumimoji="1" lang="ja-JP" altLang="en-US" sz="1500" b="1" dirty="0"/>
          </a:p>
        </p:txBody>
      </p:sp>
      <p:sp>
        <p:nvSpPr>
          <p:cNvPr id="9" name="テキスト ボックス 8"/>
          <p:cNvSpPr txBox="1"/>
          <p:nvPr/>
        </p:nvSpPr>
        <p:spPr>
          <a:xfrm>
            <a:off x="200025" y="1545754"/>
            <a:ext cx="9505949" cy="2646878"/>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【Description】</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Company C instructs cacao-bean farmers in Indonesia on fermentation technology , and raises their income with fermented cacao beans.</a:t>
            </a:r>
            <a:r>
              <a:rPr kumimoji="1" lang="en-US" altLang="ja-JP" sz="1600" dirty="0">
                <a:ea typeface="Meiryo UI" panose="020B0604030504040204" pitchFamily="50" charset="-128"/>
                <a:cs typeface="Calibri Light" panose="020F0302020204030204" pitchFamily="34" charset="0"/>
              </a:rPr>
              <a:t> </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Company C can ensure the supply of quality cacao beans; also, consumers come to enjoy products made from quality cacao beans.</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Company C encourages cacao-bean farmers to plant a different crop </a:t>
            </a:r>
          </a:p>
          <a:p>
            <a:r>
              <a:rPr lang="en-US" altLang="ja-JP" sz="1600" dirty="0">
                <a:ea typeface="Meiryo UI" panose="020B0604030504040204" pitchFamily="50" charset="-128"/>
                <a:cs typeface="Calibri Light" panose="020F0302020204030204" pitchFamily="34" charset="0"/>
              </a:rPr>
              <a:t>       in their cacao farm to increase their income and to stop slash-and-burn </a:t>
            </a:r>
          </a:p>
          <a:p>
            <a:r>
              <a:rPr lang="en-US" altLang="ja-JP" sz="1600" dirty="0">
                <a:ea typeface="Meiryo UI" panose="020B0604030504040204" pitchFamily="50" charset="-128"/>
                <a:cs typeface="Calibri Light" panose="020F0302020204030204" pitchFamily="34" charset="0"/>
              </a:rPr>
              <a:t>       agriculture.</a:t>
            </a:r>
          </a:p>
          <a:p>
            <a:endParaRPr kumimoji="1" lang="en-US" altLang="ja-JP" dirty="0">
              <a:ea typeface="Meiryo UI" panose="020B0604030504040204" pitchFamily="50" charset="-128"/>
              <a:cs typeface="Calibri Light" panose="020F0302020204030204" pitchFamily="34" charset="0"/>
            </a:endParaRPr>
          </a:p>
          <a:p>
            <a:endParaRPr kumimoji="1" lang="ja-JP" altLang="en-US" dirty="0">
              <a:ea typeface="Meiryo UI" panose="020B0604030504040204" pitchFamily="50" charset="-128"/>
              <a:cs typeface="Calibri Light" panose="020F0302020204030204" pitchFamily="34" charset="0"/>
            </a:endParaRPr>
          </a:p>
        </p:txBody>
      </p:sp>
      <p:pic>
        <p:nvPicPr>
          <p:cNvPr id="13" name="図 12"/>
          <p:cNvPicPr>
            <a:picLocks noChangeAspect="1"/>
          </p:cNvPicPr>
          <p:nvPr/>
        </p:nvPicPr>
        <p:blipFill>
          <a:blip r:embed="rId2"/>
          <a:stretch>
            <a:fillRect/>
          </a:stretch>
        </p:blipFill>
        <p:spPr>
          <a:xfrm>
            <a:off x="6969224" y="2694658"/>
            <a:ext cx="2371550" cy="1505843"/>
          </a:xfrm>
          <a:prstGeom prst="rect">
            <a:avLst/>
          </a:prstGeom>
        </p:spPr>
      </p:pic>
      <p:sp>
        <p:nvSpPr>
          <p:cNvPr id="14" name="テキスト ボックス 13"/>
          <p:cNvSpPr txBox="1"/>
          <p:nvPr/>
        </p:nvSpPr>
        <p:spPr>
          <a:xfrm>
            <a:off x="199579" y="4480664"/>
            <a:ext cx="9505949" cy="892552"/>
          </a:xfrm>
          <a:prstGeom prst="rect">
            <a:avLst/>
          </a:prstGeom>
          <a:noFill/>
          <a:ln>
            <a:solidFill>
              <a:schemeClr val="tx1"/>
            </a:solidFill>
          </a:ln>
        </p:spPr>
        <p:txBody>
          <a:bodyPr wrap="square" rtlCol="0">
            <a:spAutoFit/>
          </a:bodyPr>
          <a:lstStyle/>
          <a:p>
            <a:r>
              <a:rPr lang="en-US" altLang="ja-JP" b="1" dirty="0">
                <a:ea typeface="Meiryo UI" panose="020B0604030504040204" pitchFamily="50" charset="-128"/>
                <a:cs typeface="Calibri Light" panose="020F0302020204030204" pitchFamily="34" charset="0"/>
              </a:rPr>
              <a:t>【Factors for Success】</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This project improves the quality of cacao beans, and succeeds in setting an appropriate price for them.</a:t>
            </a:r>
          </a:p>
          <a:p>
            <a:pPr marL="285750" indent="-285750">
              <a:buFont typeface="Wingdings" panose="05000000000000000000" pitchFamily="2" charset="2"/>
              <a:buChar char="l"/>
            </a:pPr>
            <a:r>
              <a:rPr lang="en-US" altLang="ja-JP" sz="1600" dirty="0">
                <a:ea typeface="Meiryo UI" panose="020B0604030504040204" pitchFamily="50" charset="-128"/>
                <a:cs typeface="Calibri Light" panose="020F0302020204030204" pitchFamily="34" charset="0"/>
              </a:rPr>
              <a:t>This project makes a success in establishing its products as qualified chocolate made by raw cacao beans. </a:t>
            </a:r>
            <a:endParaRPr lang="en-US" altLang="ja-JP" dirty="0">
              <a:ea typeface="Meiryo UI" panose="020B0604030504040204" pitchFamily="50" charset="-128"/>
              <a:cs typeface="Calibri Light" panose="020F0302020204030204" pitchFamily="34" charset="0"/>
            </a:endParaRPr>
          </a:p>
        </p:txBody>
      </p:sp>
    </p:spTree>
    <p:extLst>
      <p:ext uri="{BB962C8B-B14F-4D97-AF65-F5344CB8AC3E}">
        <p14:creationId xmlns:p14="http://schemas.microsoft.com/office/powerpoint/2010/main" val="2433016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p:cNvSpPr>
            <a:spLocks noGrp="1"/>
          </p:cNvSpPr>
          <p:nvPr>
            <p:ph type="title"/>
          </p:nvPr>
        </p:nvSpPr>
        <p:spPr/>
        <p:txBody>
          <a:bodyPr/>
          <a:lstStyle/>
          <a:p>
            <a:r>
              <a:rPr kumimoji="1" lang="en-US" altLang="ja-JP" dirty="0"/>
              <a:t>Timeline for Publication</a:t>
            </a:r>
            <a:endParaRPr kumimoji="1" lang="ja-JP" altLang="en-US" dirty="0"/>
          </a:p>
        </p:txBody>
      </p:sp>
      <p:sp>
        <p:nvSpPr>
          <p:cNvPr id="8" name="テキスト プレースホルダー 7"/>
          <p:cNvSpPr>
            <a:spLocks noGrp="1"/>
          </p:cNvSpPr>
          <p:nvPr>
            <p:ph type="body" sz="quarter" idx="17"/>
          </p:nvPr>
        </p:nvSpPr>
        <p:spPr>
          <a:xfrm>
            <a:off x="200025" y="764704"/>
            <a:ext cx="9505950" cy="1449216"/>
          </a:xfrm>
        </p:spPr>
        <p:txBody>
          <a:bodyPr/>
          <a:lstStyle/>
          <a:p>
            <a:r>
              <a:rPr lang="en-US" altLang="ja-JP" b="1" dirty="0"/>
              <a:t>End of March	 </a:t>
            </a:r>
            <a:r>
              <a:rPr lang="en-US" altLang="ja-JP" dirty="0"/>
              <a:t>	Contributions due for Initial Submission</a:t>
            </a:r>
          </a:p>
          <a:p>
            <a:r>
              <a:rPr lang="en-US" altLang="ja-JP" b="1" dirty="0"/>
              <a:t>April 10</a:t>
            </a:r>
            <a:r>
              <a:rPr lang="en-US" altLang="ja-JP" b="1" baseline="30000" dirty="0"/>
              <a:t>th</a:t>
            </a:r>
            <a:r>
              <a:rPr lang="en-US" altLang="ja-JP" b="1" dirty="0"/>
              <a:t>-11</a:t>
            </a:r>
            <a:r>
              <a:rPr lang="en-US" altLang="ja-JP" b="1" baseline="30000" dirty="0"/>
              <a:t>th</a:t>
            </a:r>
            <a:r>
              <a:rPr lang="en-US" altLang="ja-JP" dirty="0"/>
              <a:t>		Discussion at TIWG2</a:t>
            </a:r>
          </a:p>
          <a:p>
            <a:r>
              <a:rPr kumimoji="1" lang="en-US" altLang="ja-JP" b="1" dirty="0"/>
              <a:t>June 8</a:t>
            </a:r>
            <a:r>
              <a:rPr kumimoji="1" lang="en-US" altLang="ja-JP" b="1" baseline="30000" dirty="0"/>
              <a:t>th</a:t>
            </a:r>
            <a:r>
              <a:rPr kumimoji="1" lang="en-US" altLang="ja-JP" b="1" dirty="0"/>
              <a:t>-9</a:t>
            </a:r>
            <a:r>
              <a:rPr kumimoji="1" lang="en-US" altLang="ja-JP" b="1" baseline="30000" dirty="0"/>
              <a:t>th</a:t>
            </a:r>
            <a:r>
              <a:rPr kumimoji="1" lang="en-US" altLang="ja-JP" dirty="0"/>
              <a:t>		Publication at the Ministerial Meeting</a:t>
            </a:r>
          </a:p>
        </p:txBody>
      </p:sp>
      <p:sp>
        <p:nvSpPr>
          <p:cNvPr id="9" name="テキスト ボックス 8"/>
          <p:cNvSpPr txBox="1"/>
          <p:nvPr/>
        </p:nvSpPr>
        <p:spPr>
          <a:xfrm>
            <a:off x="222251" y="3784391"/>
            <a:ext cx="9683749" cy="2092881"/>
          </a:xfrm>
          <a:prstGeom prst="rect">
            <a:avLst/>
          </a:prstGeom>
          <a:noFill/>
        </p:spPr>
        <p:txBody>
          <a:bodyPr wrap="square" rtlCol="0">
            <a:spAutoFit/>
          </a:bodyPr>
          <a:lstStyle/>
          <a:p>
            <a:pPr>
              <a:spcBef>
                <a:spcPts val="600"/>
              </a:spcBef>
              <a:spcAft>
                <a:spcPts val="600"/>
              </a:spcAft>
            </a:pP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Contact for Submission</a:t>
            </a:r>
          </a:p>
          <a:p>
            <a:pPr>
              <a:spcBef>
                <a:spcPts val="600"/>
              </a:spcBef>
              <a:spcAft>
                <a:spcPts val="600"/>
              </a:spcAft>
            </a:pPr>
            <a:r>
              <a:rPr kumimoji="1" lang="en-US" altLang="ja-JP" dirty="0" err="1">
                <a:latin typeface="メイリオ" panose="020B0604030504040204" pitchFamily="50" charset="-128"/>
                <a:ea typeface="メイリオ" panose="020B0604030504040204" pitchFamily="50" charset="-128"/>
                <a:cs typeface="メイリオ" panose="020B0604030504040204" pitchFamily="50" charset="-128"/>
              </a:rPr>
              <a:t>Mitsutoshi</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err="1">
                <a:latin typeface="メイリオ" panose="020B0604030504040204" pitchFamily="50" charset="-128"/>
                <a:ea typeface="メイリオ" panose="020B0604030504040204" pitchFamily="50" charset="-128"/>
                <a:cs typeface="メイリオ" panose="020B0604030504040204" pitchFamily="50" charset="-128"/>
              </a:rPr>
              <a:t>Oriyama</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 Trade Policy Bureau, METI (</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hlinkClick r:id="rId2"/>
              </a:rPr>
              <a:t>oriyama-mitsutoshi@meti.go.jp</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a:t>
            </a:r>
          </a:p>
          <a:p>
            <a:pPr>
              <a:spcBef>
                <a:spcPts val="600"/>
              </a:spcBef>
              <a:spcAft>
                <a:spcPts val="600"/>
              </a:spcAft>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Naoki Kobayashi, Trade Policy Bureau, METI (</a:t>
            </a:r>
            <a:r>
              <a:rPr lang="en-US" altLang="ja-JP" dirty="0">
                <a:latin typeface="メイリオ" panose="020B0604030504040204" pitchFamily="50" charset="-128"/>
                <a:ea typeface="メイリオ" panose="020B0604030504040204" pitchFamily="50" charset="-128"/>
                <a:cs typeface="メイリオ" panose="020B0604030504040204" pitchFamily="50" charset="-128"/>
                <a:hlinkClick r:id="rId3"/>
              </a:rPr>
              <a:t>kobayashi-naoki@meti.go.jp</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p>
          <a:p>
            <a:pPr>
              <a:spcBef>
                <a:spcPts val="600"/>
              </a:spcBef>
              <a:spcAft>
                <a:spcPts val="600"/>
              </a:spcAft>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Daisuke </a:t>
            </a:r>
            <a:r>
              <a:rPr kumimoji="1" lang="en-US" altLang="ja-JP" dirty="0" err="1">
                <a:latin typeface="メイリオ" panose="020B0604030504040204" pitchFamily="50" charset="-128"/>
                <a:ea typeface="メイリオ" panose="020B0604030504040204" pitchFamily="50" charset="-128"/>
                <a:cs typeface="メイリオ" panose="020B0604030504040204" pitchFamily="50" charset="-128"/>
              </a:rPr>
              <a:t>Shamoto</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 Trade Policy Bureau, METI (</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hlinkClick r:id="rId4"/>
              </a:rPr>
              <a:t>shamoto-daisuke@meti.go.jp</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a:t>
            </a:r>
          </a:p>
          <a:p>
            <a:pPr>
              <a:spcBef>
                <a:spcPts val="600"/>
              </a:spcBef>
              <a:spcAft>
                <a:spcPts val="600"/>
              </a:spcAft>
            </a:pP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205790" y="2421784"/>
            <a:ext cx="9716670" cy="1277273"/>
          </a:xfrm>
          <a:prstGeom prst="rect">
            <a:avLst/>
          </a:prstGeom>
          <a:noFill/>
        </p:spPr>
        <p:txBody>
          <a:bodyPr wrap="square" rtlCol="0">
            <a:spAutoFit/>
          </a:bodyPr>
          <a:lstStyle/>
          <a:p>
            <a:pPr>
              <a:spcBef>
                <a:spcPts val="600"/>
              </a:spcBef>
              <a:spcAft>
                <a:spcPts val="600"/>
              </a:spcAft>
            </a:pPr>
            <a:r>
              <a:rPr lang="en-US" altLang="ja-JP" b="1" dirty="0">
                <a:latin typeface="Meiryo UI" panose="020B0604030504040204" pitchFamily="50" charset="-128"/>
                <a:ea typeface="Meiryo UI" panose="020B0604030504040204" pitchFamily="50" charset="-128"/>
                <a:cs typeface="メイリオ" panose="020B0604030504040204" pitchFamily="50" charset="-128"/>
              </a:rPr>
              <a:t>Note:</a:t>
            </a:r>
            <a:endParaRPr kumimoji="1" lang="en-US" altLang="ja-JP" b="1" dirty="0">
              <a:latin typeface="Meiryo UI" panose="020B0604030504040204" pitchFamily="50" charset="-128"/>
              <a:ea typeface="Meiryo UI" panose="020B0604030504040204" pitchFamily="50" charset="-128"/>
              <a:cs typeface="メイリオ" panose="020B0604030504040204" pitchFamily="50" charset="-128"/>
            </a:endParaRPr>
          </a:p>
          <a:p>
            <a:r>
              <a:rPr lang="en-US" altLang="ja-JP" dirty="0">
                <a:latin typeface="Meiryo UI" panose="020B0604030504040204" pitchFamily="50" charset="-128"/>
                <a:ea typeface="Meiryo UI" panose="020B0604030504040204" pitchFamily="50" charset="-128"/>
              </a:rPr>
              <a:t>Although the names of projects and companies included in this document are made anonymous, the final publication is expected to be made public with the real names of projects and policies </a:t>
            </a:r>
            <a:r>
              <a:rPr lang="en-US" altLang="ja-JP">
                <a:latin typeface="Meiryo UI" panose="020B0604030504040204" pitchFamily="50" charset="-128"/>
                <a:ea typeface="Meiryo UI" panose="020B0604030504040204" pitchFamily="50" charset="-128"/>
              </a:rPr>
              <a:t>in non-anonymous form.</a:t>
            </a:r>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0467685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79E145B6-72D5-45AA-ABFC-B6AA7BD9A229}" vid="{975253B2-EEA5-4865-B18B-748E13490A9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1030</TotalTime>
  <Words>530</Words>
  <Application>Microsoft Office PowerPoint</Application>
  <PresentationFormat>A4 Kağıt (210x297 mm)</PresentationFormat>
  <Paragraphs>73</Paragraphs>
  <Slides>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vt:i4>
      </vt:variant>
    </vt:vector>
  </HeadingPairs>
  <TitlesOfParts>
    <vt:vector size="13" baseType="lpstr">
      <vt:lpstr>メイリオ</vt:lpstr>
      <vt:lpstr>Meiryo UI</vt:lpstr>
      <vt:lpstr>ＭＳ Ｐゴシック</vt:lpstr>
      <vt:lpstr>Arial</vt:lpstr>
      <vt:lpstr>Calibri</vt:lpstr>
      <vt:lpstr>Calibri Light</vt:lpstr>
      <vt:lpstr>Wingdings</vt:lpstr>
      <vt:lpstr>【機○・記載例なし】</vt:lpstr>
      <vt:lpstr>Member’s name(Business Projects (1))</vt:lpstr>
      <vt:lpstr>JAPAN(Business Projects (1))</vt:lpstr>
      <vt:lpstr>JAPAN(Business Projects (2))</vt:lpstr>
      <vt:lpstr>JAPAN(Business Projects (3))</vt:lpstr>
      <vt:lpstr>Timeline for Publication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Good Practices on Business and Policies for Sustainable and Inclusive Growth</dc:title>
  <dc:creator>Windows ユーザー</dc:creator>
  <cp:lastModifiedBy>Yasemin Boyacioglu</cp:lastModifiedBy>
  <cp:revision>121</cp:revision>
  <cp:lastPrinted>2019-01-25T10:46:52Z</cp:lastPrinted>
  <dcterms:created xsi:type="dcterms:W3CDTF">2018-12-26T08:39:41Z</dcterms:created>
  <dcterms:modified xsi:type="dcterms:W3CDTF">2019-03-15T06:43:28Z</dcterms:modified>
</cp:coreProperties>
</file>